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602"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122FA-E62B-448A-80E0-4ADA48A22590}"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EA899-64BE-4A5C-A063-56C5C972632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5F122FA-E62B-448A-80E0-4ADA48A22590}" type="datetimeFigureOut">
              <a:rPr lang="en-US" smtClean="0"/>
              <a:pPr/>
              <a:t>5/2/2012</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3CEA899-64BE-4A5C-A063-56C5C972632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6172200" cy="707886"/>
          </a:xfrm>
          <a:prstGeom prst="rect">
            <a:avLst/>
          </a:prstGeom>
          <a:noFill/>
        </p:spPr>
        <p:txBody>
          <a:bodyPr wrap="square" rtlCol="0">
            <a:spAutoFit/>
          </a:bodyPr>
          <a:lstStyle/>
          <a:p>
            <a:r>
              <a:rPr lang="en-US" sz="2000" b="1" dirty="0" smtClean="0">
                <a:solidFill>
                  <a:schemeClr val="tx2"/>
                </a:solidFill>
              </a:rPr>
              <a:t>EPA Pesticide Container and Repackaging Regulations, </a:t>
            </a:r>
            <a:r>
              <a:rPr lang="en-US" sz="2000" b="1" dirty="0" smtClean="0"/>
              <a:t>Flow Chart 1: Is this container a service container or a</a:t>
            </a:r>
            <a:endParaRPr lang="en-US" sz="2000" b="1" dirty="0"/>
          </a:p>
        </p:txBody>
      </p:sp>
      <p:sp>
        <p:nvSpPr>
          <p:cNvPr id="6" name="TextBox 5"/>
          <p:cNvSpPr txBox="1"/>
          <p:nvPr/>
        </p:nvSpPr>
        <p:spPr>
          <a:xfrm>
            <a:off x="457200" y="1828800"/>
            <a:ext cx="2971800" cy="1384995"/>
          </a:xfrm>
          <a:prstGeom prst="rect">
            <a:avLst/>
          </a:prstGeom>
          <a:solidFill>
            <a:schemeClr val="accent1"/>
          </a:solidFill>
          <a:ln>
            <a:solidFill>
              <a:schemeClr val="tx1"/>
            </a:solidFill>
          </a:ln>
        </p:spPr>
        <p:txBody>
          <a:bodyPr wrap="square" rtlCol="0">
            <a:spAutoFit/>
          </a:bodyPr>
          <a:lstStyle/>
          <a:p>
            <a:r>
              <a:rPr lang="en-US" sz="1400" b="1" dirty="0" smtClean="0">
                <a:solidFill>
                  <a:schemeClr val="bg1"/>
                </a:solidFill>
              </a:rPr>
              <a:t>Is the container going to be filled as  a service container (when an applicator transfers pesticide into a container for the purposes of </a:t>
            </a:r>
            <a:r>
              <a:rPr lang="en-US" sz="1400" b="1" u="sng" dirty="0" smtClean="0">
                <a:solidFill>
                  <a:schemeClr val="bg1"/>
                </a:solidFill>
              </a:rPr>
              <a:t>that applicator</a:t>
            </a:r>
            <a:r>
              <a:rPr lang="en-US" sz="1400" b="1" dirty="0" smtClean="0">
                <a:solidFill>
                  <a:schemeClr val="bg1"/>
                </a:solidFill>
              </a:rPr>
              <a:t> applying the pesticide) or to sell or distribute (end note 2) the pesticide?</a:t>
            </a:r>
            <a:endParaRPr lang="en-US" sz="1400" b="1" dirty="0">
              <a:solidFill>
                <a:schemeClr val="bg1"/>
              </a:solidFill>
            </a:endParaRPr>
          </a:p>
        </p:txBody>
      </p:sp>
      <p:sp>
        <p:nvSpPr>
          <p:cNvPr id="7" name="TextBox 6"/>
          <p:cNvSpPr txBox="1"/>
          <p:nvPr/>
        </p:nvSpPr>
        <p:spPr>
          <a:xfrm>
            <a:off x="4495800" y="990600"/>
            <a:ext cx="2133600" cy="3970318"/>
          </a:xfrm>
          <a:prstGeom prst="rect">
            <a:avLst/>
          </a:prstGeom>
          <a:solidFill>
            <a:srgbClr val="FF0000"/>
          </a:solidFill>
          <a:ln>
            <a:solidFill>
              <a:schemeClr val="tx1"/>
            </a:solidFill>
          </a:ln>
        </p:spPr>
        <p:txBody>
          <a:bodyPr wrap="square" rtlCol="0">
            <a:spAutoFit/>
          </a:bodyPr>
          <a:lstStyle/>
          <a:p>
            <a:r>
              <a:rPr lang="en-US" sz="1400" b="1" dirty="0" smtClean="0">
                <a:solidFill>
                  <a:schemeClr val="bg1"/>
                </a:solidFill>
              </a:rPr>
              <a:t>EPA does not regulate service containers.  The container is not subject to any of the pesticide container or repackaging regulations and is not required to have a pesticide label.  However, EPA believes it is a good management practice to ensure the contents of the service container are identified and the pesticide label is available to the applicator.  DOT and OSHA requirements may apply to the service container.</a:t>
            </a:r>
            <a:endParaRPr lang="en-US" sz="1400" b="1" dirty="0">
              <a:solidFill>
                <a:schemeClr val="bg1"/>
              </a:solidFill>
            </a:endParaRPr>
          </a:p>
        </p:txBody>
      </p:sp>
      <p:sp>
        <p:nvSpPr>
          <p:cNvPr id="8" name="TextBox 7"/>
          <p:cNvSpPr txBox="1"/>
          <p:nvPr/>
        </p:nvSpPr>
        <p:spPr>
          <a:xfrm>
            <a:off x="304800" y="3733800"/>
            <a:ext cx="3429000" cy="954107"/>
          </a:xfrm>
          <a:prstGeom prst="rect">
            <a:avLst/>
          </a:prstGeom>
          <a:solidFill>
            <a:srgbClr val="92D050">
              <a:alpha val="50000"/>
            </a:srgbClr>
          </a:solidFill>
          <a:ln>
            <a:solidFill>
              <a:schemeClr val="tx1"/>
            </a:solidFill>
          </a:ln>
        </p:spPr>
        <p:txBody>
          <a:bodyPr wrap="square" rtlCol="0">
            <a:spAutoFit/>
          </a:bodyPr>
          <a:lstStyle/>
          <a:p>
            <a:r>
              <a:rPr lang="en-US" sz="1400" b="1" dirty="0" smtClean="0"/>
              <a:t>The container is subject to the pesticide container and repackaging regulations; the pesticide label requirements; and all other pesticide-related regulations.  </a:t>
            </a:r>
            <a:endParaRPr lang="en-US" sz="1400" b="1" dirty="0"/>
          </a:p>
        </p:txBody>
      </p:sp>
      <p:cxnSp>
        <p:nvCxnSpPr>
          <p:cNvPr id="10" name="Straight Arrow Connector 9"/>
          <p:cNvCxnSpPr>
            <a:stCxn id="6" idx="3"/>
          </p:cNvCxnSpPr>
          <p:nvPr/>
        </p:nvCxnSpPr>
        <p:spPr>
          <a:xfrm flipV="1">
            <a:off x="3429000" y="2514600"/>
            <a:ext cx="1066800" cy="669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828800" y="3200400"/>
            <a:ext cx="0" cy="533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05200" y="2057400"/>
            <a:ext cx="838200" cy="461665"/>
          </a:xfrm>
          <a:prstGeom prst="rect">
            <a:avLst/>
          </a:prstGeom>
          <a:noFill/>
        </p:spPr>
        <p:txBody>
          <a:bodyPr wrap="square" rtlCol="0">
            <a:spAutoFit/>
          </a:bodyPr>
          <a:lstStyle/>
          <a:p>
            <a:r>
              <a:rPr lang="en-US" sz="1200" dirty="0" smtClean="0"/>
              <a:t>Service container</a:t>
            </a:r>
            <a:endParaRPr lang="en-US" sz="1200" dirty="0"/>
          </a:p>
        </p:txBody>
      </p:sp>
      <p:sp>
        <p:nvSpPr>
          <p:cNvPr id="17" name="TextBox 16"/>
          <p:cNvSpPr txBox="1"/>
          <p:nvPr/>
        </p:nvSpPr>
        <p:spPr>
          <a:xfrm>
            <a:off x="1905000" y="3200400"/>
            <a:ext cx="838200" cy="461665"/>
          </a:xfrm>
          <a:prstGeom prst="rect">
            <a:avLst/>
          </a:prstGeom>
          <a:noFill/>
        </p:spPr>
        <p:txBody>
          <a:bodyPr wrap="square" rtlCol="0">
            <a:spAutoFit/>
          </a:bodyPr>
          <a:lstStyle/>
          <a:p>
            <a:r>
              <a:rPr lang="en-US" sz="1200" dirty="0" smtClean="0"/>
              <a:t>Sell or distribute</a:t>
            </a:r>
            <a:endParaRPr lang="en-US" sz="1200" dirty="0"/>
          </a:p>
        </p:txBody>
      </p:sp>
      <p:sp>
        <p:nvSpPr>
          <p:cNvPr id="18" name="TextBox 17"/>
          <p:cNvSpPr txBox="1"/>
          <p:nvPr/>
        </p:nvSpPr>
        <p:spPr>
          <a:xfrm>
            <a:off x="457200" y="7239000"/>
            <a:ext cx="6096000" cy="1754326"/>
          </a:xfrm>
          <a:prstGeom prst="rect">
            <a:avLst/>
          </a:prstGeom>
          <a:noFill/>
          <a:ln>
            <a:solidFill>
              <a:schemeClr val="tx1"/>
            </a:solidFill>
          </a:ln>
        </p:spPr>
        <p:txBody>
          <a:bodyPr wrap="square" rtlCol="0">
            <a:spAutoFit/>
          </a:bodyPr>
          <a:lstStyle/>
          <a:p>
            <a:r>
              <a:rPr lang="en-US" sz="1200" b="1" dirty="0" smtClean="0"/>
              <a:t>End Notes: (1)</a:t>
            </a:r>
            <a:r>
              <a:rPr lang="en-US" sz="1200" dirty="0" smtClean="0"/>
              <a:t> This flowchart is intended to provide general guidance.  See the regulations in 40 CFR Part 165 for complete details and end note 2 in the other flow charts for an explanation of the assumptions.</a:t>
            </a:r>
          </a:p>
          <a:p>
            <a:r>
              <a:rPr lang="en-US" sz="1200" b="1" dirty="0" smtClean="0"/>
              <a:t>(2) </a:t>
            </a:r>
            <a:r>
              <a:rPr lang="en-US" sz="1200" dirty="0" smtClean="0"/>
              <a:t>FIFRA section 2(gg) defines “to distribute or sell” to mean “to distribute, sell, offer for sale, hold for distribution, hold for sale, hold for shipment, ship, deliver for shipment, release for shipment, or receive and (having so received) deliver or offer to deliver.  The term does not include the holding or application of registered pesticides or use dilutions thereof by any applicator who provides a service of controlling pests without delivering any unapplied pesticide to any person so served.” </a:t>
            </a:r>
            <a:endParaRPr lang="en-US" sz="1200" dirty="0"/>
          </a:p>
        </p:txBody>
      </p:sp>
      <p:sp>
        <p:nvSpPr>
          <p:cNvPr id="15" name="TextBox 14"/>
          <p:cNvSpPr txBox="1"/>
          <p:nvPr/>
        </p:nvSpPr>
        <p:spPr>
          <a:xfrm>
            <a:off x="533400" y="5334000"/>
            <a:ext cx="3048000" cy="304800"/>
          </a:xfrm>
          <a:prstGeom prst="rect">
            <a:avLst/>
          </a:prstGeom>
          <a:solidFill>
            <a:schemeClr val="accent1"/>
          </a:solidFill>
          <a:ln>
            <a:solidFill>
              <a:schemeClr val="tx1"/>
            </a:solidFill>
          </a:ln>
        </p:spPr>
        <p:txBody>
          <a:bodyPr wrap="square" rtlCol="0">
            <a:spAutoFit/>
          </a:bodyPr>
          <a:lstStyle/>
          <a:p>
            <a:r>
              <a:rPr lang="en-US" sz="1400" b="1" dirty="0" smtClean="0">
                <a:solidFill>
                  <a:schemeClr val="bg1"/>
                </a:solidFill>
              </a:rPr>
              <a:t>What is the capacity of the container?</a:t>
            </a:r>
            <a:endParaRPr lang="en-US" sz="1400" b="1" dirty="0">
              <a:solidFill>
                <a:schemeClr val="bg1"/>
              </a:solidFill>
            </a:endParaRPr>
          </a:p>
        </p:txBody>
      </p:sp>
      <p:sp>
        <p:nvSpPr>
          <p:cNvPr id="19" name="TextBox 18"/>
          <p:cNvSpPr txBox="1"/>
          <p:nvPr/>
        </p:nvSpPr>
        <p:spPr>
          <a:xfrm>
            <a:off x="457200" y="6096000"/>
            <a:ext cx="3200400" cy="954107"/>
          </a:xfrm>
          <a:prstGeom prst="rect">
            <a:avLst/>
          </a:prstGeom>
          <a:solidFill>
            <a:srgbClr val="92D050">
              <a:alpha val="50000"/>
            </a:srgbClr>
          </a:solidFill>
          <a:ln>
            <a:solidFill>
              <a:schemeClr val="tx1"/>
            </a:solidFill>
          </a:ln>
        </p:spPr>
        <p:txBody>
          <a:bodyPr wrap="square" rtlCol="0">
            <a:spAutoFit/>
          </a:bodyPr>
          <a:lstStyle/>
          <a:p>
            <a:r>
              <a:rPr lang="en-US" sz="1400" b="1" dirty="0" smtClean="0"/>
              <a:t>See Flow Chart 2: “Can I fill this large portable refillable container?” for more details about EPA’s container and repackaging regulations.</a:t>
            </a:r>
            <a:endParaRPr lang="en-US" sz="1400" b="1" dirty="0"/>
          </a:p>
        </p:txBody>
      </p:sp>
      <p:sp>
        <p:nvSpPr>
          <p:cNvPr id="29" name="TextBox 28"/>
          <p:cNvSpPr txBox="1"/>
          <p:nvPr/>
        </p:nvSpPr>
        <p:spPr>
          <a:xfrm>
            <a:off x="4419600" y="5181600"/>
            <a:ext cx="2209800" cy="1384995"/>
          </a:xfrm>
          <a:prstGeom prst="rect">
            <a:avLst/>
          </a:prstGeom>
          <a:solidFill>
            <a:srgbClr val="92D050">
              <a:alpha val="50000"/>
            </a:srgbClr>
          </a:solidFill>
          <a:ln>
            <a:solidFill>
              <a:schemeClr val="tx1"/>
            </a:solidFill>
          </a:ln>
        </p:spPr>
        <p:txBody>
          <a:bodyPr wrap="square" rtlCol="0">
            <a:spAutoFit/>
          </a:bodyPr>
          <a:lstStyle/>
          <a:p>
            <a:r>
              <a:rPr lang="en-US" sz="1400" b="1" dirty="0" smtClean="0"/>
              <a:t>See Flow Chart 3: “Can I fill this small portable refillable container?” for more details about EPA’s container and repackaging regulations.</a:t>
            </a:r>
            <a:endParaRPr lang="en-US" sz="1400" b="1" dirty="0"/>
          </a:p>
        </p:txBody>
      </p:sp>
      <p:cxnSp>
        <p:nvCxnSpPr>
          <p:cNvPr id="31" name="Straight Arrow Connector 30"/>
          <p:cNvCxnSpPr>
            <a:stCxn id="15" idx="3"/>
          </p:cNvCxnSpPr>
          <p:nvPr/>
        </p:nvCxnSpPr>
        <p:spPr>
          <a:xfrm>
            <a:off x="3581400" y="5486400"/>
            <a:ext cx="838200" cy="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828800" y="5638800"/>
            <a:ext cx="0" cy="45720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581400" y="5029200"/>
            <a:ext cx="838200" cy="430887"/>
          </a:xfrm>
          <a:prstGeom prst="rect">
            <a:avLst/>
          </a:prstGeom>
          <a:noFill/>
        </p:spPr>
        <p:txBody>
          <a:bodyPr wrap="square" rtlCol="0">
            <a:spAutoFit/>
          </a:bodyPr>
          <a:lstStyle/>
          <a:p>
            <a:r>
              <a:rPr lang="en-US" sz="1100" dirty="0" smtClean="0"/>
              <a:t>119 gallons or less</a:t>
            </a:r>
            <a:endParaRPr lang="en-US" sz="1100" dirty="0"/>
          </a:p>
        </p:txBody>
      </p:sp>
      <p:sp>
        <p:nvSpPr>
          <p:cNvPr id="41" name="TextBox 40"/>
          <p:cNvSpPr txBox="1"/>
          <p:nvPr/>
        </p:nvSpPr>
        <p:spPr>
          <a:xfrm>
            <a:off x="1828800" y="5638800"/>
            <a:ext cx="914400" cy="430887"/>
          </a:xfrm>
          <a:prstGeom prst="rect">
            <a:avLst/>
          </a:prstGeom>
          <a:noFill/>
        </p:spPr>
        <p:txBody>
          <a:bodyPr wrap="square" rtlCol="0">
            <a:spAutoFit/>
          </a:bodyPr>
          <a:lstStyle/>
          <a:p>
            <a:r>
              <a:rPr lang="en-US" sz="1100" dirty="0" smtClean="0"/>
              <a:t>Larger than 119 gallons</a:t>
            </a:r>
            <a:endParaRPr lang="en-US" sz="1100" dirty="0"/>
          </a:p>
        </p:txBody>
      </p:sp>
      <p:cxnSp>
        <p:nvCxnSpPr>
          <p:cNvPr id="44" name="Straight Arrow Connector 43"/>
          <p:cNvCxnSpPr/>
          <p:nvPr/>
        </p:nvCxnSpPr>
        <p:spPr>
          <a:xfrm>
            <a:off x="1828800" y="4724400"/>
            <a:ext cx="0" cy="609600"/>
          </a:xfrm>
          <a:prstGeom prst="straightConnector1">
            <a:avLst/>
          </a:prstGeom>
          <a:ln w="25400">
            <a:solidFill>
              <a:schemeClr val="accent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91200" y="152400"/>
            <a:ext cx="838200" cy="228600"/>
          </a:xfrm>
          <a:prstGeom prst="rect">
            <a:avLst/>
          </a:prstGeom>
          <a:noFill/>
        </p:spPr>
        <p:txBody>
          <a:bodyPr wrap="square" rtlCol="0">
            <a:spAutoFit/>
          </a:bodyPr>
          <a:lstStyle/>
          <a:p>
            <a:r>
              <a:rPr lang="en-US" sz="900" dirty="0" smtClean="0"/>
              <a:t>April 27, 2012</a:t>
            </a:r>
            <a:endParaRPr lang="en-US" sz="900" dirty="0"/>
          </a:p>
        </p:txBody>
      </p:sp>
      <p:sp>
        <p:nvSpPr>
          <p:cNvPr id="20" name="TextBox 19"/>
          <p:cNvSpPr txBox="1"/>
          <p:nvPr/>
        </p:nvSpPr>
        <p:spPr>
          <a:xfrm>
            <a:off x="228600" y="838200"/>
            <a:ext cx="4572000" cy="400110"/>
          </a:xfrm>
          <a:prstGeom prst="rect">
            <a:avLst/>
          </a:prstGeom>
          <a:noFill/>
        </p:spPr>
        <p:txBody>
          <a:bodyPr wrap="square" rtlCol="0">
            <a:spAutoFit/>
          </a:bodyPr>
          <a:lstStyle/>
          <a:p>
            <a:r>
              <a:rPr lang="en-US" sz="2000" b="1" dirty="0" smtClean="0"/>
              <a:t>portable refillable container?</a:t>
            </a:r>
            <a:r>
              <a:rPr lang="en-US" sz="1400" b="1" dirty="0" smtClean="0"/>
              <a:t> (end note 1)</a:t>
            </a: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382</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Nancy E. Fitz</dc:creator>
  <cp:lastModifiedBy>Nancy E. Fitz</cp:lastModifiedBy>
  <cp:revision>23</cp:revision>
  <dcterms:created xsi:type="dcterms:W3CDTF">2012-04-13T15:35:58Z</dcterms:created>
  <dcterms:modified xsi:type="dcterms:W3CDTF">2012-05-02T12:57:52Z</dcterms:modified>
</cp:coreProperties>
</file>